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71" r:id="rId5"/>
    <p:sldId id="275" r:id="rId6"/>
    <p:sldId id="268" r:id="rId7"/>
    <p:sldId id="261" r:id="rId8"/>
    <p:sldId id="267" r:id="rId9"/>
    <p:sldId id="258" r:id="rId10"/>
    <p:sldId id="279" r:id="rId11"/>
    <p:sldId id="277" r:id="rId12"/>
    <p:sldId id="276" r:id="rId13"/>
    <p:sldId id="281" r:id="rId14"/>
    <p:sldId id="280" r:id="rId15"/>
    <p:sldId id="285" r:id="rId16"/>
    <p:sldId id="278" r:id="rId17"/>
    <p:sldId id="260" r:id="rId18"/>
    <p:sldId id="283" r:id="rId19"/>
    <p:sldId id="284" r:id="rId20"/>
    <p:sldId id="272" r:id="rId21"/>
    <p:sldId id="274" r:id="rId22"/>
  </p:sldIdLst>
  <p:sldSz cx="12192000" cy="6858000"/>
  <p:notesSz cx="6858000" cy="9144000"/>
  <p:embeddedFontLst>
    <p:embeddedFont>
      <p:font typeface="Lufga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836"/>
    <a:srgbClr val="FFFFFF"/>
    <a:srgbClr val="F7CA66"/>
    <a:srgbClr val="D55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280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C1EE9-D2EB-5C33-5725-4B56BABCE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F3D8-AB67-38B5-1DB8-13C26FBF2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A9F7B-8A59-C812-FD25-1CBB6D6D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BB246-1223-15CE-B4CB-B70E38C04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131C6-CA25-98DF-4895-90803E63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43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7F6B-1E32-634B-ECF5-914F3481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42C2E-B674-7B94-0CEA-FA799A6CC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A02D8-568D-7D89-F880-BC7CB7B8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A08C1-9A9A-6346-9A12-1D3610C7B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7F3EC-8378-D48B-33A6-5CE4EE949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62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EE578-E2D0-5B96-36A3-22987888E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01419-F51A-A866-89B2-A6DA58836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03C4B-965E-E49C-1E6E-2DB208DB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8E58-6C96-B2BB-7FAB-B4405AD0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54CAE-BF6F-C7AC-625B-80BE10E0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5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CA2-6192-B719-0129-5B99DFC2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1B096-5F51-307E-2A47-27DB991E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CC6AD-0EDA-F588-5329-96934F25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1E12E-3351-7F31-096A-6AB3708B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33FE4-F459-6950-4CF0-F4CC2C5C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3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8F73-9284-754F-2F52-5CA80E2F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D1591-AA24-2C74-8AFF-096689AB0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F26C6-800B-3E61-77C4-14D3B72FB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1F0F-EBE5-4723-FC50-AAB6F2CE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6C0FA-5807-18E5-587B-B7A2B701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E9F2-628C-8C88-249F-BFAB1634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86485-B644-0558-A7FD-AEAED4D79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71156-96F1-92CE-B6C3-F94A91C77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E0C72-0A44-3BEF-9C26-53713E0A8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DD2E6-223F-35FA-E94D-9117D9FC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0FB03-F720-5DC2-E42E-B57B8403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0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6A22-53C5-7F35-DF9D-69CE4B1B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FDE2A-DA52-71E3-7C68-83F53C35E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E3F1D-D3C0-24FE-284E-D5F1685FD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7EFE4-4199-4006-38D6-DAA05F029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10480-9ED0-5B36-B2B4-EF74717E5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E6096-BD1F-82DC-C745-D6704A313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5FBAF-DF93-6D1A-1815-D8DB05A54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F9DBD-E7D2-5098-97C5-9D308595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9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CF4B-55BB-19C7-00C7-FAB06E7B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F63C3-058A-49D0-E59D-77071B1A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9C61C-F827-8DE6-FB2D-73A2F047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985B-B925-4C4C-6BF1-30AFC0E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2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EEA2E-B00C-6BC8-BA81-0E2B7955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1D7F1-967E-33C6-6D1F-926BAC74D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66688-7FB0-59BE-80CA-2BC4807E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9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4608-5700-7ABB-3B11-17A1733A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5985A-A762-6D68-96CE-708156E80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CDE34-99E1-7839-2B0F-94EB04F11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965DE-2586-726F-D9F1-B6556478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1ACA4-246B-2D2B-B0A2-7B3B8364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DF95E-B6AF-9DC2-75C4-EFE145AA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89783-0310-DE24-EA8E-68868C60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4A9A4-8063-FD4E-B52F-870A335E63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D6CD9-31F2-5B1E-5A4A-5C38DC7E9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85EA1-5BC1-7832-B7F5-F4D0D810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D3897-C011-118D-F95A-F28E8241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489DB-5854-05BE-CA9A-8C12A93A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9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city&#10;&#10;AI-generated content may be incorrect.">
            <a:extLst>
              <a:ext uri="{FF2B5EF4-FFF2-40B4-BE49-F238E27FC236}">
                <a16:creationId xmlns:a16="http://schemas.microsoft.com/office/drawing/2014/main" id="{E134ECA9-9007-251D-BF9F-93E1B19975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8A224-A07F-D1CC-488A-32F01743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3CCA1-C758-6EF9-6BA9-6868514C6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722D6-AE58-5C40-599F-4E9DAEEC9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73396F-A861-4C1C-A7E9-F53FB1B01DF7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D2FAF-006F-1388-18F2-1A8758C63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8DBDE-7680-E54A-7822-E5230C6A6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25323-F69B-4C72-A383-43AF704BB72C}" type="slidenum">
              <a:rPr lang="en-US" smtClean="0"/>
              <a:t>‹Nº›</a:t>
            </a:fld>
            <a:endParaRPr lang="en-US"/>
          </a:p>
        </p:txBody>
      </p:sp>
      <p:pic>
        <p:nvPicPr>
          <p:cNvPr id="8" name="Picture 7" descr="A yellow and green text on a black background&#10;&#10;AI-generated content may be incorrect.">
            <a:extLst>
              <a:ext uri="{FF2B5EF4-FFF2-40B4-BE49-F238E27FC236}">
                <a16:creationId xmlns:a16="http://schemas.microsoft.com/office/drawing/2014/main" id="{D5090FE9-6F62-0D72-68E0-1450118534C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-542925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2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7CA66"/>
          </a:solidFill>
          <a:latin typeface="Lufga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ufga" panose="000005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ufga" panose="000005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ufga" panose="000005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ufga" panose="000005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ufga" panose="000005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1DB5E-E7AA-E8CC-BFD3-2526A913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een background with a group of buildings and text&#10;&#10;AI-generated content may be incorrect.">
            <a:extLst>
              <a:ext uri="{FF2B5EF4-FFF2-40B4-BE49-F238E27FC236}">
                <a16:creationId xmlns:a16="http://schemas.microsoft.com/office/drawing/2014/main" id="{7CA9B9A6-6793-F43A-179E-0FA1B6E02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956B4-319C-66AC-ED14-191FC15E867A}"/>
              </a:ext>
            </a:extLst>
          </p:cNvPr>
          <p:cNvSpPr txBox="1"/>
          <p:nvPr/>
        </p:nvSpPr>
        <p:spPr>
          <a:xfrm>
            <a:off x="1104900" y="2808288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fga" panose="00000500000000000000" pitchFamily="50" charset="0"/>
              </a:rPr>
              <a:t>28 </a:t>
            </a:r>
            <a:r>
              <a:rPr lang="en-US" sz="2400" dirty="0" err="1">
                <a:solidFill>
                  <a:schemeClr val="bg1"/>
                </a:solidFill>
                <a:latin typeface="Lufga" panose="00000500000000000000" pitchFamily="50" charset="0"/>
              </a:rPr>
              <a:t>Febrero</a:t>
            </a:r>
            <a:r>
              <a:rPr lang="en-US" sz="2400" dirty="0">
                <a:solidFill>
                  <a:schemeClr val="bg1"/>
                </a:solidFill>
                <a:latin typeface="Lufga" panose="00000500000000000000" pitchFamily="50" charset="0"/>
              </a:rPr>
              <a:t> 2026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9C8B5-3709-EADD-E2CC-2BDCFB3EFC09}"/>
              </a:ext>
            </a:extLst>
          </p:cNvPr>
          <p:cNvSpPr txBox="1"/>
          <p:nvPr/>
        </p:nvSpPr>
        <p:spPr>
          <a:xfrm>
            <a:off x="1104899" y="3429000"/>
            <a:ext cx="388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fga" panose="00000500000000000000" pitchFamily="50" charset="0"/>
              </a:rPr>
              <a:t>09:00 AM – 18:00 PM CST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F10AB-A08E-8645-DCD8-7537E5AF8C63}"/>
              </a:ext>
            </a:extLst>
          </p:cNvPr>
          <p:cNvSpPr txBox="1"/>
          <p:nvPr/>
        </p:nvSpPr>
        <p:spPr>
          <a:xfrm>
            <a:off x="1104898" y="4049712"/>
            <a:ext cx="325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ufga" panose="00000500000000000000" pitchFamily="50" charset="0"/>
              </a:rPr>
              <a:t>CEU San Pablo</a:t>
            </a:r>
          </a:p>
          <a:p>
            <a:r>
              <a:rPr lang="en-US" sz="2400" dirty="0">
                <a:solidFill>
                  <a:schemeClr val="bg1"/>
                </a:solidFill>
                <a:latin typeface="Lufga" panose="00000500000000000000" pitchFamily="50" charset="0"/>
              </a:rPr>
              <a:t>Madrid, Spain</a:t>
            </a:r>
          </a:p>
        </p:txBody>
      </p:sp>
      <p:pic>
        <p:nvPicPr>
          <p:cNvPr id="16" name="Picture 15" descr="A white line icon of a calendar&#10;&#10;AI-generated content may be incorrect.">
            <a:extLst>
              <a:ext uri="{FF2B5EF4-FFF2-40B4-BE49-F238E27FC236}">
                <a16:creationId xmlns:a16="http://schemas.microsoft.com/office/drawing/2014/main" id="{BC31A046-81F1-57F9-6647-DD5A218D2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4" y="2896474"/>
            <a:ext cx="297575" cy="297575"/>
          </a:xfrm>
          <a:prstGeom prst="rect">
            <a:avLst/>
          </a:prstGeom>
        </p:spPr>
      </p:pic>
      <p:pic>
        <p:nvPicPr>
          <p:cNvPr id="17" name="Picture 16" descr="A white clock with a black background&#10;&#10;AI-generated content may be incorrect.">
            <a:extLst>
              <a:ext uri="{FF2B5EF4-FFF2-40B4-BE49-F238E27FC236}">
                <a16:creationId xmlns:a16="http://schemas.microsoft.com/office/drawing/2014/main" id="{7544D3CD-3676-CA7E-D772-86D19EAC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6" y="3523016"/>
            <a:ext cx="297575" cy="297575"/>
          </a:xfrm>
          <a:prstGeom prst="rect">
            <a:avLst/>
          </a:prstGeom>
        </p:spPr>
      </p:pic>
      <p:pic>
        <p:nvPicPr>
          <p:cNvPr id="18" name="Picture 17" descr="A white and black logo&#10;&#10;AI-generated content may be incorrect.">
            <a:extLst>
              <a:ext uri="{FF2B5EF4-FFF2-40B4-BE49-F238E27FC236}">
                <a16:creationId xmlns:a16="http://schemas.microsoft.com/office/drawing/2014/main" id="{72688534-ADF5-A82D-F69C-274B74681B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6" y="4149558"/>
            <a:ext cx="297575" cy="29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92FFD-F99D-4294-E4B8-DABD15902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55" y="751743"/>
            <a:ext cx="4289461" cy="428946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BF25C8-4E23-1470-86E6-A0AE96604CFD}"/>
              </a:ext>
            </a:extLst>
          </p:cNvPr>
          <p:cNvSpPr/>
          <p:nvPr/>
        </p:nvSpPr>
        <p:spPr>
          <a:xfrm rot="21385415">
            <a:off x="7633194" y="4936461"/>
            <a:ext cx="3283974" cy="523568"/>
          </a:xfrm>
          <a:prstGeom prst="roundRect">
            <a:avLst/>
          </a:prstGeom>
          <a:solidFill>
            <a:srgbClr val="D552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44E3F-08DD-CFC5-DC4E-93186101E61C}"/>
              </a:ext>
            </a:extLst>
          </p:cNvPr>
          <p:cNvSpPr txBox="1"/>
          <p:nvPr/>
        </p:nvSpPr>
        <p:spPr>
          <a:xfrm rot="21393749">
            <a:off x="7692899" y="5013578"/>
            <a:ext cx="3164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fga" panose="00000500000000000000" pitchFamily="50" charset="0"/>
                <a:cs typeface="Lao UI" panose="020F0502020204030204" pitchFamily="34" charset="0"/>
              </a:rPr>
              <a:t>https://globalai.es/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5F143-5D54-8849-165B-98CEEB5551EB}"/>
              </a:ext>
            </a:extLst>
          </p:cNvPr>
          <p:cNvSpPr txBox="1"/>
          <p:nvPr/>
        </p:nvSpPr>
        <p:spPr>
          <a:xfrm>
            <a:off x="7280825" y="6349561"/>
            <a:ext cx="4641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b="0" i="0" dirty="0">
                <a:solidFill>
                  <a:schemeClr val="bg1"/>
                </a:solidFill>
                <a:effectLst/>
                <a:latin typeface="Lufga" panose="020B0604020202020204" charset="0"/>
              </a:rPr>
              <a:t>#AgentCamp </a:t>
            </a:r>
            <a:r>
              <a:rPr lang="en-GB" sz="1600" dirty="0">
                <a:solidFill>
                  <a:schemeClr val="bg1"/>
                </a:solidFill>
                <a:latin typeface="Lufga" panose="020B0604020202020204" charset="0"/>
              </a:rPr>
              <a:t>#GlobalAICommunity</a:t>
            </a:r>
          </a:p>
        </p:txBody>
      </p:sp>
    </p:spTree>
    <p:extLst>
      <p:ext uri="{BB962C8B-B14F-4D97-AF65-F5344CB8AC3E}">
        <p14:creationId xmlns:p14="http://schemas.microsoft.com/office/powerpoint/2010/main" val="179237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3B257-2ADD-8AC1-B1BC-27323B287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B7F70A21-C158-B0FA-59C0-D4C0A0E5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95" y="1163171"/>
            <a:ext cx="11396009" cy="5429786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0D4E6A-DA5E-A996-7EFB-A9CB1849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3" y="-347943"/>
            <a:ext cx="8448862" cy="1511114"/>
          </a:xfrm>
        </p:spPr>
        <p:txBody>
          <a:bodyPr>
            <a:normAutofit/>
          </a:bodyPr>
          <a:lstStyle/>
          <a:p>
            <a:r>
              <a:rPr lang="en-US" dirty="0"/>
              <a:t>Novedades: Aspire 13</a:t>
            </a: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F9B14B61-8D7A-DF8B-D5BD-4EBCA6E6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65" y="1785803"/>
            <a:ext cx="5131124" cy="2972207"/>
          </a:xfrm>
          <a:prstGeom prst="rect">
            <a:avLst/>
          </a:prstGeom>
        </p:spPr>
      </p:pic>
      <p:pic>
        <p:nvPicPr>
          <p:cNvPr id="13" name="Imagen 12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08680C53-D7A8-58DC-5305-87ABD73C5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63" y="1267086"/>
            <a:ext cx="5085108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9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BB835-5F11-1E67-C64A-0FA0C545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734020-6590-F5E8-9B26-3A4CC9C3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3" y="-347943"/>
            <a:ext cx="8448862" cy="1511114"/>
          </a:xfrm>
        </p:spPr>
        <p:txBody>
          <a:bodyPr>
            <a:normAutofit fontScale="90000"/>
          </a:bodyPr>
          <a:lstStyle/>
          <a:p>
            <a:r>
              <a:rPr lang="en-US" dirty="0"/>
              <a:t>Novedades: Aspire 13.1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2EAE44-EBEF-80D5-46E1-3CCECD9CE33E}"/>
              </a:ext>
            </a:extLst>
          </p:cNvPr>
          <p:cNvSpPr txBox="1">
            <a:spLocks/>
          </p:cNvSpPr>
          <p:nvPr/>
        </p:nvSpPr>
        <p:spPr>
          <a:xfrm>
            <a:off x="596153" y="15566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MCP for AI Coding Agents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CLI enhancements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Dashboard improvements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Azure Managed Redis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Container registry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Javascript improvements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DevTunnels stabilization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TLS termination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Connection properties for Azure resources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90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26219-933E-73F1-E49B-12636E7A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255588-FE3B-369D-4F33-12378E4C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3" y="-347943"/>
            <a:ext cx="8448862" cy="1511114"/>
          </a:xfrm>
        </p:spPr>
        <p:txBody>
          <a:bodyPr>
            <a:normAutofit fontScale="90000"/>
          </a:bodyPr>
          <a:lstStyle/>
          <a:p>
            <a:r>
              <a:rPr lang="en-US" dirty="0"/>
              <a:t>Novedades: Aspire 13.1</a:t>
            </a: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F0A237F-EC91-CC1D-9C83-0169E140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422" y="1351429"/>
            <a:ext cx="5897290" cy="52394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FD81DF73-68FB-AF68-2AC9-CB5097EE3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63" y="1872143"/>
            <a:ext cx="3791724" cy="34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7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B6CA0-41C7-73FD-B5D2-DBAC9A91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5C20C-3D69-150B-DFD6-52359490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3" y="-347943"/>
            <a:ext cx="7124327" cy="1511114"/>
          </a:xfrm>
        </p:spPr>
        <p:txBody>
          <a:bodyPr>
            <a:normAutofit/>
          </a:bodyPr>
          <a:lstStyle/>
          <a:p>
            <a:r>
              <a:rPr lang="en-US" dirty="0"/>
              <a:t>      en .NET 10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48EDF7F1-9978-6858-CC59-B4505B2D24F7}"/>
              </a:ext>
            </a:extLst>
          </p:cNvPr>
          <p:cNvSpPr txBox="1">
            <a:spLocks/>
          </p:cNvSpPr>
          <p:nvPr/>
        </p:nvSpPr>
        <p:spPr>
          <a:xfrm>
            <a:off x="643711" y="2842934"/>
            <a:ext cx="4952627" cy="1511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7CA66"/>
                </a:solidFill>
                <a:latin typeface="Lufga" panose="00000500000000000000" pitchFamily="50" charset="0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2E57AFFC-4A99-4C95-1C6A-9759E45CD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6" y="-56029"/>
            <a:ext cx="1219200" cy="12192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62AF9C-F7E9-047D-CAF2-B99C1085D8BE}"/>
              </a:ext>
            </a:extLst>
          </p:cNvPr>
          <p:cNvSpPr txBox="1">
            <a:spLocks/>
          </p:cNvSpPr>
          <p:nvPr/>
        </p:nvSpPr>
        <p:spPr>
          <a:xfrm>
            <a:off x="643711" y="13415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Lufga" panose="00000500000000000000" pitchFamily="50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Pilar estratégico del ecosistema .NET</a:t>
            </a:r>
          </a:p>
          <a:p>
            <a:r>
              <a:rPr lang="en-GB" dirty="0">
                <a:solidFill>
                  <a:schemeClr val="bg1"/>
                </a:solidFill>
              </a:rPr>
              <a:t>Desde 2023 ascenso en uso y plataformas potencialmente incremental.</a:t>
            </a:r>
          </a:p>
          <a:p>
            <a:endParaRPr lang="en-GB" dirty="0"/>
          </a:p>
        </p:txBody>
      </p:sp>
      <p:pic>
        <p:nvPicPr>
          <p:cNvPr id="12" name="Imagen 11" descr="Forma&#10;&#10;El contenido generado por IA puede ser incorrecto.">
            <a:extLst>
              <a:ext uri="{FF2B5EF4-FFF2-40B4-BE49-F238E27FC236}">
                <a16:creationId xmlns:a16="http://schemas.microsoft.com/office/drawing/2014/main" id="{689E9335-3B16-4FC9-89AC-020DD6C9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38" y="2669241"/>
            <a:ext cx="7077262" cy="38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9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73931097-9A05-4856-F43A-90F8DEF8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58" y="1581868"/>
            <a:ext cx="8787006" cy="49110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2F98625-A531-CFFE-C811-DF7138E5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71" y="256305"/>
            <a:ext cx="10515600" cy="1325563"/>
          </a:xfrm>
        </p:spPr>
        <p:txBody>
          <a:bodyPr/>
          <a:lstStyle/>
          <a:p>
            <a:r>
              <a:rPr lang="en-GB" dirty="0"/>
              <a:t>LA IA, ¿la pieza más importante?</a:t>
            </a:r>
          </a:p>
        </p:txBody>
      </p:sp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4755D00E-7441-63CD-00F9-65C7C4CDB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199" y="2299447"/>
            <a:ext cx="2887647" cy="288764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59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A35C4-51BD-E450-D421-61ABB47D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48E941B-0434-9FF7-2DFF-E5E3A09E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71" y="25630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Fuentes de conocimiento </a:t>
            </a:r>
            <a:br>
              <a:rPr lang="en-GB" dirty="0"/>
            </a:br>
            <a:r>
              <a:rPr lang="en-GB" dirty="0"/>
              <a:t>¿Ilimitadas?</a:t>
            </a:r>
          </a:p>
        </p:txBody>
      </p:sp>
      <p:pic>
        <p:nvPicPr>
          <p:cNvPr id="3" name="Imagen 2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C8C33EAF-9F99-CD68-FEF1-88634448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5" y="1753388"/>
            <a:ext cx="8105843" cy="4344853"/>
          </a:xfrm>
          <a:prstGeom prst="rect">
            <a:avLst/>
          </a:prstGeom>
        </p:spPr>
      </p:pic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A323F537-8448-293C-078A-8D7EB0456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22" y="2481990"/>
            <a:ext cx="2887647" cy="288764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4750EF25-4DE0-D6EE-B5BA-3CD9AD8BA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636" y="1753386"/>
            <a:ext cx="1351429" cy="1351429"/>
          </a:xfrm>
          <a:prstGeom prst="rect">
            <a:avLst/>
          </a:prstGeom>
        </p:spPr>
      </p:pic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FDBE06F-6672-884E-9268-D0DBDCBBC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04" y="4208930"/>
            <a:ext cx="2201922" cy="22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3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F51C-0375-4964-AB99-AD392427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bujo animado de un personaje con la boca abierta&#10;&#10;El contenido generado por IA puede ser incorrecto.">
            <a:extLst>
              <a:ext uri="{FF2B5EF4-FFF2-40B4-BE49-F238E27FC236}">
                <a16:creationId xmlns:a16="http://schemas.microsoft.com/office/drawing/2014/main" id="{4E886423-BA95-6081-E1D4-F48D5D7A0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41" y="339538"/>
            <a:ext cx="3886200" cy="5829300"/>
          </a:xfrm>
          <a:prstGeom prst="rect">
            <a:avLst/>
          </a:prstGeom>
        </p:spPr>
      </p:pic>
      <p:pic>
        <p:nvPicPr>
          <p:cNvPr id="14" name="Imagen 13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A002D753-74D9-6CE4-B27F-4D2318A1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0" y="943840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6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EDC60-FE64-BFB3-7E87-9136DE27B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een background with a silhouette of buildings&#10;&#10;AI-generated content may be incorrect.">
            <a:extLst>
              <a:ext uri="{FF2B5EF4-FFF2-40B4-BE49-F238E27FC236}">
                <a16:creationId xmlns:a16="http://schemas.microsoft.com/office/drawing/2014/main" id="{0B0FED1B-86EB-10E5-C19F-CBE4FEB7D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yellow and green text on a black background&#10;&#10;AI-generated content may be incorrect.">
            <a:extLst>
              <a:ext uri="{FF2B5EF4-FFF2-40B4-BE49-F238E27FC236}">
                <a16:creationId xmlns:a16="http://schemas.microsoft.com/office/drawing/2014/main" id="{C020D26D-BF05-2947-05E9-C5A8C58A3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527" y="-167148"/>
            <a:ext cx="2203795" cy="2203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AE3E2-2F58-E717-8DC8-E7CA3E77EA99}"/>
              </a:ext>
            </a:extLst>
          </p:cNvPr>
          <p:cNvSpPr txBox="1"/>
          <p:nvPr/>
        </p:nvSpPr>
        <p:spPr>
          <a:xfrm>
            <a:off x="-2" y="56537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7CA66"/>
                </a:solidFill>
                <a:latin typeface="Lufga" panose="00000500000000000000" pitchFamily="50" charset="0"/>
              </a:rPr>
              <a:t>    ¡</a:t>
            </a:r>
            <a:r>
              <a:rPr lang="en-US" sz="3600" b="1" dirty="0">
                <a:solidFill>
                  <a:srgbClr val="F7CA66"/>
                </a:solidFill>
                <a:latin typeface="Lufga" panose="00000500000000000000" pitchFamily="50" charset="0"/>
              </a:rPr>
              <a:t>Gracias</a:t>
            </a:r>
            <a:r>
              <a:rPr lang="en-US" sz="4000" b="1" dirty="0">
                <a:solidFill>
                  <a:srgbClr val="F7CA66"/>
                </a:solidFill>
                <a:latin typeface="Lufga" panose="00000500000000000000" pitchFamily="50" charset="0"/>
              </a:rPr>
              <a:t> a </a:t>
            </a:r>
            <a:r>
              <a:rPr lang="en-US" sz="4000" b="1" dirty="0" err="1">
                <a:solidFill>
                  <a:srgbClr val="F7CA66"/>
                </a:solidFill>
                <a:latin typeface="Lufga" panose="00000500000000000000" pitchFamily="50" charset="0"/>
              </a:rPr>
              <a:t>nuestros</a:t>
            </a:r>
            <a:r>
              <a:rPr lang="en-US" sz="4000" b="1" dirty="0">
                <a:solidFill>
                  <a:srgbClr val="F7CA66"/>
                </a:solidFill>
                <a:latin typeface="Lufga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7CA66"/>
                </a:solidFill>
                <a:latin typeface="Lufga" panose="00000500000000000000" pitchFamily="50" charset="0"/>
              </a:rPr>
              <a:t>Patrocinadores</a:t>
            </a:r>
            <a:r>
              <a:rPr lang="en-US" sz="4000" b="1" dirty="0">
                <a:solidFill>
                  <a:srgbClr val="F7CA66"/>
                </a:solidFill>
                <a:latin typeface="Lufga" panose="00000500000000000000" pitchFamily="50" charset="0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C0B98-C049-64AB-5C30-CB7C3A4F3B02}"/>
              </a:ext>
            </a:extLst>
          </p:cNvPr>
          <p:cNvSpPr txBox="1"/>
          <p:nvPr/>
        </p:nvSpPr>
        <p:spPr>
          <a:xfrm>
            <a:off x="6192506" y="6442825"/>
            <a:ext cx="22286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 err="1">
                <a:solidFill>
                  <a:schemeClr val="bg1"/>
                </a:solidFill>
                <a:latin typeface="Lufga" panose="020B0604020202020204" charset="0"/>
              </a:rPr>
              <a:t>Colaboradores</a:t>
            </a:r>
            <a:r>
              <a:rPr lang="en-GB" sz="1600" dirty="0">
                <a:solidFill>
                  <a:schemeClr val="bg1"/>
                </a:solidFill>
                <a:latin typeface="Lufga" panose="020B0604020202020204" charset="0"/>
              </a:rPr>
              <a:t>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8EEB47-E709-CF5C-4A28-82CE9E23FE9D}"/>
              </a:ext>
            </a:extLst>
          </p:cNvPr>
          <p:cNvSpPr/>
          <p:nvPr/>
        </p:nvSpPr>
        <p:spPr>
          <a:xfrm>
            <a:off x="0" y="2106201"/>
            <a:ext cx="12192000" cy="235716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729AE6-CEB6-83A7-5D21-B8C552E45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11" y="3290368"/>
            <a:ext cx="2846433" cy="922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13B28A-791E-C55A-35ED-ED8E623B0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4" y="3250073"/>
            <a:ext cx="2796229" cy="862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85640F-A566-80A6-EA0B-6BD319844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36" y="3366680"/>
            <a:ext cx="3233792" cy="8129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BE9333-F319-52DE-89C4-16FD9B2163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2" y="2166985"/>
            <a:ext cx="2721870" cy="10668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0B624D-AF4C-6F3A-0395-91395BACFB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12" y="2194225"/>
            <a:ext cx="2721870" cy="10668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6759FA-48D6-5568-C139-3D3F1E7D4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36" y="2357167"/>
            <a:ext cx="3104787" cy="803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924E1-38E6-24A2-EA4A-E296C82D5A6F}"/>
              </a:ext>
            </a:extLst>
          </p:cNvPr>
          <p:cNvSpPr txBox="1"/>
          <p:nvPr/>
        </p:nvSpPr>
        <p:spPr>
          <a:xfrm>
            <a:off x="5195753" y="1582981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7CA66"/>
                </a:solidFill>
                <a:latin typeface="Lufga" panose="00000500000000000000" pitchFamily="50" charset="0"/>
              </a:rPr>
              <a:t>PREMIUM</a:t>
            </a:r>
            <a:endParaRPr lang="en-US" sz="2000" dirty="0">
              <a:solidFill>
                <a:srgbClr val="F7CA66"/>
              </a:solidFill>
              <a:latin typeface="Lufga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2EB21-12E5-D576-E366-488DDC59A97A}"/>
              </a:ext>
            </a:extLst>
          </p:cNvPr>
          <p:cNvSpPr txBox="1"/>
          <p:nvPr/>
        </p:nvSpPr>
        <p:spPr>
          <a:xfrm>
            <a:off x="5634173" y="473465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7CA66"/>
                </a:solidFill>
                <a:latin typeface="Lufga" panose="00000500000000000000" pitchFamily="50" charset="0"/>
              </a:rPr>
              <a:t>GOLD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A5FEA4-4AD0-C340-73F0-5980789EADDF}"/>
              </a:ext>
            </a:extLst>
          </p:cNvPr>
          <p:cNvSpPr/>
          <p:nvPr/>
        </p:nvSpPr>
        <p:spPr>
          <a:xfrm>
            <a:off x="-2" y="5174473"/>
            <a:ext cx="12192000" cy="103597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6ED0AAB-8E81-A270-0098-0DC489E187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88" y="5451670"/>
            <a:ext cx="1560579" cy="4815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DEF6288-746D-B63A-624A-CBC91DA26D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31" y="5276076"/>
            <a:ext cx="1595733" cy="8327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BA8FF17-2934-3D1F-A523-4AE91BEB0D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90" y="5446246"/>
            <a:ext cx="1595733" cy="4924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8FFDDEE-66D8-99CC-B233-74E0A6888A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999" y="6270862"/>
            <a:ext cx="1407143" cy="6174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C947763-BA8C-D836-94CF-5BA79F30EA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17" y="6129913"/>
            <a:ext cx="2006789" cy="89945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3333C40-FBF0-259A-8A8F-7FB41A4C25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8513" y="5438626"/>
            <a:ext cx="1700494" cy="5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5A21-AF07-5D89-FAE3-0AA1DD66E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een background with a group of buildings and text&#10;&#10;AI-generated content may be incorrect.">
            <a:extLst>
              <a:ext uri="{FF2B5EF4-FFF2-40B4-BE49-F238E27FC236}">
                <a16:creationId xmlns:a16="http://schemas.microsoft.com/office/drawing/2014/main" id="{219598F9-57FA-29D6-C5E1-BCD16B195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1DEC5-D317-AFB1-0333-BD0DEDA1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5" y="751743"/>
            <a:ext cx="4289461" cy="4289461"/>
          </a:xfrm>
          <a:prstGeom prst="rect">
            <a:avLst/>
          </a:prstGeom>
          <a:ln w="57150">
            <a:solidFill>
              <a:srgbClr val="113836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294832-9290-3293-2D17-9FC7F81C3D21}"/>
              </a:ext>
            </a:extLst>
          </p:cNvPr>
          <p:cNvSpPr/>
          <p:nvPr/>
        </p:nvSpPr>
        <p:spPr>
          <a:xfrm rot="21385415">
            <a:off x="7633194" y="4936461"/>
            <a:ext cx="3283974" cy="523568"/>
          </a:xfrm>
          <a:prstGeom prst="roundRect">
            <a:avLst/>
          </a:prstGeom>
          <a:solidFill>
            <a:srgbClr val="D552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4B105-FFED-E8DB-8ACC-412A03BD949E}"/>
              </a:ext>
            </a:extLst>
          </p:cNvPr>
          <p:cNvSpPr txBox="1"/>
          <p:nvPr/>
        </p:nvSpPr>
        <p:spPr>
          <a:xfrm rot="21393749">
            <a:off x="7692899" y="5013578"/>
            <a:ext cx="3164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fga" panose="00000500000000000000" pitchFamily="50" charset="0"/>
                <a:cs typeface="Lao UI" panose="020F0502020204030204" pitchFamily="34" charset="0"/>
              </a:rPr>
              <a:t>https://globalai.es/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83FE4-3F31-8D4A-CC34-7937D2B7910A}"/>
              </a:ext>
            </a:extLst>
          </p:cNvPr>
          <p:cNvSpPr txBox="1"/>
          <p:nvPr/>
        </p:nvSpPr>
        <p:spPr>
          <a:xfrm>
            <a:off x="7703035" y="6349561"/>
            <a:ext cx="4218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b="0" i="0" dirty="0">
                <a:solidFill>
                  <a:schemeClr val="bg1"/>
                </a:solidFill>
                <a:effectLst/>
                <a:latin typeface="Lufga" panose="020B0604020202020204" charset="0"/>
              </a:rPr>
              <a:t>#AgentCamp </a:t>
            </a:r>
            <a:r>
              <a:rPr lang="en-GB" sz="1600" dirty="0">
                <a:solidFill>
                  <a:schemeClr val="bg1"/>
                </a:solidFill>
                <a:latin typeface="Lufga" panose="020B0604020202020204" charset="0"/>
              </a:rPr>
              <a:t>#GlobalAICommunity</a:t>
            </a:r>
          </a:p>
        </p:txBody>
      </p:sp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CB4177FB-21E6-040C-27A2-EF7DD63BD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16" y="2081118"/>
            <a:ext cx="5191455" cy="34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6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CBDE6-CF15-2C67-4362-89A43B08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een background with a silhouette of buildings&#10;&#10;AI-generated content may be incorrect.">
            <a:extLst>
              <a:ext uri="{FF2B5EF4-FFF2-40B4-BE49-F238E27FC236}">
                <a16:creationId xmlns:a16="http://schemas.microsoft.com/office/drawing/2014/main" id="{8FF0B23E-8ACE-9A55-35BB-E60326EDC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yellow and green text on a black background&#10;&#10;AI-generated content may be incorrect.">
            <a:extLst>
              <a:ext uri="{FF2B5EF4-FFF2-40B4-BE49-F238E27FC236}">
                <a16:creationId xmlns:a16="http://schemas.microsoft.com/office/drawing/2014/main" id="{A062EC02-B27C-2712-F310-B55E44A03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896" y="-734844"/>
            <a:ext cx="3086100" cy="308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C75BEF-E64F-3C3E-7C54-7753B3BF5D3E}"/>
              </a:ext>
            </a:extLst>
          </p:cNvPr>
          <p:cNvSpPr txBox="1"/>
          <p:nvPr/>
        </p:nvSpPr>
        <p:spPr>
          <a:xfrm>
            <a:off x="527001" y="465729"/>
            <a:ext cx="84208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7CA66"/>
                </a:solidFill>
                <a:latin typeface="Lufga" panose="00000500000000000000" pitchFamily="50" charset="0"/>
              </a:rPr>
              <a:t>Todo lo que querías saber de Aspire </a:t>
            </a:r>
          </a:p>
          <a:p>
            <a:r>
              <a:rPr lang="en-US" sz="3600" b="1" dirty="0">
                <a:solidFill>
                  <a:srgbClr val="F7CA66"/>
                </a:solidFill>
                <a:latin typeface="Lufga" panose="00000500000000000000" pitchFamily="50" charset="0"/>
              </a:rPr>
              <a:t>y nadie se atrevió a contarte</a:t>
            </a:r>
          </a:p>
          <a:p>
            <a:endParaRPr lang="en-US" sz="3600" b="1" dirty="0">
              <a:solidFill>
                <a:srgbClr val="F7CA66"/>
              </a:solidFill>
              <a:latin typeface="Lufga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D946A0-09A0-BD51-A945-93B49FDA524F}"/>
              </a:ext>
            </a:extLst>
          </p:cNvPr>
          <p:cNvSpPr txBox="1"/>
          <p:nvPr/>
        </p:nvSpPr>
        <p:spPr>
          <a:xfrm>
            <a:off x="3013076" y="5252238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F7CA66"/>
                </a:solidFill>
                <a:latin typeface="Lufga" panose="00000500000000000000" pitchFamily="50" charset="0"/>
              </a:rPr>
              <a:t>David Oliva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361D8-6234-8544-7A77-9B94A9D05965}"/>
              </a:ext>
            </a:extLst>
          </p:cNvPr>
          <p:cNvSpPr txBox="1"/>
          <p:nvPr/>
        </p:nvSpPr>
        <p:spPr>
          <a:xfrm>
            <a:off x="1795600" y="5579149"/>
            <a:ext cx="392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7CA66"/>
                </a:solidFill>
                <a:latin typeface="Lufga" panose="00000500000000000000" pitchFamily="50" charset="0"/>
              </a:rPr>
              <a:t>CTO &amp; Head of Presales at Devoteam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23B7F-D8FF-4A9C-4D3F-4B45332A6B1B}"/>
              </a:ext>
            </a:extLst>
          </p:cNvPr>
          <p:cNvSpPr txBox="1"/>
          <p:nvPr/>
        </p:nvSpPr>
        <p:spPr>
          <a:xfrm>
            <a:off x="7208152" y="5210603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F7CA66"/>
                </a:solidFill>
                <a:latin typeface="Lufga" panose="00000500000000000000" pitchFamily="50" charset="0"/>
              </a:rPr>
              <a:t>Jorge Fernández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7FA01-F8C8-8421-8A17-0E76CE511CE1}"/>
              </a:ext>
            </a:extLst>
          </p:cNvPr>
          <p:cNvSpPr txBox="1"/>
          <p:nvPr/>
        </p:nvSpPr>
        <p:spPr>
          <a:xfrm>
            <a:off x="6923174" y="5579149"/>
            <a:ext cx="3087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7CA66"/>
                </a:solidFill>
                <a:latin typeface="Lufga" panose="00000500000000000000" pitchFamily="50" charset="0"/>
              </a:rPr>
              <a:t>Technical Lead at Devoteam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00167-8723-9EB3-6D6A-79921FB78219}"/>
              </a:ext>
            </a:extLst>
          </p:cNvPr>
          <p:cNvSpPr txBox="1"/>
          <p:nvPr/>
        </p:nvSpPr>
        <p:spPr>
          <a:xfrm>
            <a:off x="7703035" y="6349561"/>
            <a:ext cx="4218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b="0" i="0" dirty="0">
                <a:solidFill>
                  <a:schemeClr val="bg1"/>
                </a:solidFill>
                <a:effectLst/>
                <a:latin typeface="Lufga" panose="020B0604020202020204" charset="0"/>
              </a:rPr>
              <a:t>#AgentCamp </a:t>
            </a:r>
            <a:r>
              <a:rPr lang="en-GB" sz="1600" dirty="0">
                <a:solidFill>
                  <a:schemeClr val="bg1"/>
                </a:solidFill>
                <a:latin typeface="Lufga" panose="020B0604020202020204" charset="0"/>
              </a:rPr>
              <a:t>#GlobalAICommunity</a:t>
            </a:r>
          </a:p>
        </p:txBody>
      </p:sp>
      <p:pic>
        <p:nvPicPr>
          <p:cNvPr id="14" name="Imagen 13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3337B5EF-23D2-900D-D354-F290A7F46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69" y="4829689"/>
            <a:ext cx="684693" cy="684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n 19" descr="Imagen que contiene dibujo, señal&#10;&#10;El contenido generado por IA puede ser incorrecto.">
            <a:extLst>
              <a:ext uri="{FF2B5EF4-FFF2-40B4-BE49-F238E27FC236}">
                <a16:creationId xmlns:a16="http://schemas.microsoft.com/office/drawing/2014/main" id="{FCA043A5-2E34-1ACE-12C0-6618965F6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71" y="2439153"/>
            <a:ext cx="662507" cy="662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81C35A45-8DDC-78F4-3D18-1924AFF0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94" y="4869381"/>
            <a:ext cx="684692" cy="684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 descr="Imagen que contiene dibujo, señal&#10;&#10;El contenido generado por IA puede ser incorrecto.">
            <a:extLst>
              <a:ext uri="{FF2B5EF4-FFF2-40B4-BE49-F238E27FC236}">
                <a16:creationId xmlns:a16="http://schemas.microsoft.com/office/drawing/2014/main" id="{BB7ADA2D-8AED-2D82-B7F8-F214865BD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760" y="2490151"/>
            <a:ext cx="662507" cy="662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C8E3EC7C-F027-33BC-9478-F67C1A575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82" y="1968820"/>
            <a:ext cx="3162197" cy="3162197"/>
          </a:xfrm>
          <a:prstGeom prst="rect">
            <a:avLst/>
          </a:prstGeom>
        </p:spPr>
      </p:pic>
      <p:pic>
        <p:nvPicPr>
          <p:cNvPr id="15" name="Imagen 14" descr="La cara de un hombre con un traje de color negro&#10;&#10;El contenido generado por IA puede ser incorrecto.">
            <a:extLst>
              <a:ext uri="{FF2B5EF4-FFF2-40B4-BE49-F238E27FC236}">
                <a16:creationId xmlns:a16="http://schemas.microsoft.com/office/drawing/2014/main" id="{89A01108-DD4A-6CD2-158E-E26BF3E03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38" y="1872428"/>
            <a:ext cx="3345343" cy="334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3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F591-1100-6BA6-F0CD-567EC9586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een background with a silhouette of buildings&#10;&#10;AI-generated content may be incorrect.">
            <a:extLst>
              <a:ext uri="{FF2B5EF4-FFF2-40B4-BE49-F238E27FC236}">
                <a16:creationId xmlns:a16="http://schemas.microsoft.com/office/drawing/2014/main" id="{79D0A19C-02C0-3E17-691B-20BA6BA14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yellow and green text on a black background&#10;&#10;AI-generated content may be incorrect.">
            <a:extLst>
              <a:ext uri="{FF2B5EF4-FFF2-40B4-BE49-F238E27FC236}">
                <a16:creationId xmlns:a16="http://schemas.microsoft.com/office/drawing/2014/main" id="{D5629A6F-1AE0-3C3C-D253-08351A28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527" y="-167148"/>
            <a:ext cx="2203795" cy="2203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EF5201-550D-6207-A466-AC488CF8212F}"/>
              </a:ext>
            </a:extLst>
          </p:cNvPr>
          <p:cNvSpPr txBox="1"/>
          <p:nvPr/>
        </p:nvSpPr>
        <p:spPr>
          <a:xfrm>
            <a:off x="0" y="58912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7CA66"/>
                </a:solidFill>
                <a:latin typeface="Lufga" panose="00000500000000000000" pitchFamily="50" charset="0"/>
              </a:rPr>
              <a:t>    ¡</a:t>
            </a:r>
            <a:r>
              <a:rPr lang="en-US" sz="3600" b="1" dirty="0">
                <a:solidFill>
                  <a:srgbClr val="F7CA66"/>
                </a:solidFill>
                <a:latin typeface="Lufga" panose="00000500000000000000" pitchFamily="50" charset="0"/>
              </a:rPr>
              <a:t>Gracias</a:t>
            </a:r>
            <a:r>
              <a:rPr lang="en-US" sz="4000" b="1" dirty="0">
                <a:solidFill>
                  <a:srgbClr val="F7CA66"/>
                </a:solidFill>
                <a:latin typeface="Lufga" panose="00000500000000000000" pitchFamily="50" charset="0"/>
              </a:rPr>
              <a:t> a </a:t>
            </a:r>
            <a:r>
              <a:rPr lang="en-US" sz="4000" b="1" dirty="0" err="1">
                <a:solidFill>
                  <a:srgbClr val="F7CA66"/>
                </a:solidFill>
                <a:latin typeface="Lufga" panose="00000500000000000000" pitchFamily="50" charset="0"/>
              </a:rPr>
              <a:t>nuestros</a:t>
            </a:r>
            <a:r>
              <a:rPr lang="en-US" sz="4000" b="1" dirty="0">
                <a:solidFill>
                  <a:srgbClr val="F7CA66"/>
                </a:solidFill>
                <a:latin typeface="Lufga" panose="00000500000000000000" pitchFamily="50" charset="0"/>
              </a:rPr>
              <a:t> </a:t>
            </a:r>
            <a:r>
              <a:rPr lang="en-US" sz="4000" b="1" dirty="0" err="1">
                <a:solidFill>
                  <a:srgbClr val="F7CA66"/>
                </a:solidFill>
                <a:latin typeface="Lufga" panose="00000500000000000000" pitchFamily="50" charset="0"/>
              </a:rPr>
              <a:t>Patrocinadores</a:t>
            </a:r>
            <a:r>
              <a:rPr lang="en-US" sz="4000" b="1" dirty="0">
                <a:solidFill>
                  <a:srgbClr val="F7CA66"/>
                </a:solidFill>
                <a:latin typeface="Lufga" panose="00000500000000000000" pitchFamily="50" charset="0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E6CB32-FC6D-DCE5-7CCE-1CD5D7CD179D}"/>
              </a:ext>
            </a:extLst>
          </p:cNvPr>
          <p:cNvSpPr txBox="1"/>
          <p:nvPr/>
        </p:nvSpPr>
        <p:spPr>
          <a:xfrm>
            <a:off x="6180547" y="6410323"/>
            <a:ext cx="22286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dirty="0" err="1">
                <a:solidFill>
                  <a:schemeClr val="bg1"/>
                </a:solidFill>
                <a:latin typeface="Lufga" panose="020B0604020202020204" charset="0"/>
              </a:rPr>
              <a:t>Colaboradores</a:t>
            </a:r>
            <a:r>
              <a:rPr lang="en-GB" sz="1600" dirty="0">
                <a:solidFill>
                  <a:schemeClr val="bg1"/>
                </a:solidFill>
                <a:latin typeface="Lufga" panose="020B0604020202020204" charset="0"/>
              </a:rPr>
              <a:t>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0CBCDD-4A52-6716-DDDB-F7F4B97BC090}"/>
              </a:ext>
            </a:extLst>
          </p:cNvPr>
          <p:cNvSpPr/>
          <p:nvPr/>
        </p:nvSpPr>
        <p:spPr>
          <a:xfrm>
            <a:off x="0" y="2106201"/>
            <a:ext cx="12192000" cy="235716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CDC0B-FFB0-177E-E061-8F1E9CDE6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11" y="3290368"/>
            <a:ext cx="2846433" cy="922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78DDE3-FDA9-5E19-A683-3E36D54C3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4" y="3250073"/>
            <a:ext cx="2796229" cy="862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F59A47-589A-F5FB-5010-142F99E7C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36" y="3366680"/>
            <a:ext cx="3233792" cy="8129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CAD0DC-BA0D-8B08-EEFB-FD3EB96A4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92" y="2166985"/>
            <a:ext cx="2721870" cy="10668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8CD658-F9F9-B702-B76E-453EA827F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12" y="2194225"/>
            <a:ext cx="2721870" cy="10668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6DD1C2-0772-280E-1D99-A74E36DB09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36" y="2357167"/>
            <a:ext cx="3104787" cy="803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161EF6-950C-B44D-0B87-D65E022B89F8}"/>
              </a:ext>
            </a:extLst>
          </p:cNvPr>
          <p:cNvSpPr txBox="1"/>
          <p:nvPr/>
        </p:nvSpPr>
        <p:spPr>
          <a:xfrm>
            <a:off x="5195753" y="1582981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7CA66"/>
                </a:solidFill>
                <a:latin typeface="Lufga" panose="00000500000000000000" pitchFamily="50" charset="0"/>
              </a:rPr>
              <a:t>PREMIUM</a:t>
            </a:r>
            <a:endParaRPr lang="en-US" sz="2000" dirty="0">
              <a:solidFill>
                <a:srgbClr val="F7CA66"/>
              </a:solidFill>
              <a:latin typeface="Lufga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90C9-0992-FF57-097F-B3AAE8C8A313}"/>
              </a:ext>
            </a:extLst>
          </p:cNvPr>
          <p:cNvSpPr txBox="1"/>
          <p:nvPr/>
        </p:nvSpPr>
        <p:spPr>
          <a:xfrm>
            <a:off x="5634173" y="473465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F7CA66"/>
                </a:solidFill>
                <a:latin typeface="Lufga" panose="00000500000000000000" pitchFamily="50" charset="0"/>
              </a:rPr>
              <a:t>GOLD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7BD847-AB9E-E53E-8917-B0AF874240A0}"/>
              </a:ext>
            </a:extLst>
          </p:cNvPr>
          <p:cNvSpPr/>
          <p:nvPr/>
        </p:nvSpPr>
        <p:spPr>
          <a:xfrm>
            <a:off x="-2" y="5174473"/>
            <a:ext cx="12192000" cy="103597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4559C12-C0DD-5513-4654-94991BAADE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88" y="5451670"/>
            <a:ext cx="1560579" cy="4815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31FD5B-BB55-D41A-C7E4-0CFC87A48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31" y="5276076"/>
            <a:ext cx="1595733" cy="8327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429F0B9-CE3C-B23E-6B38-7C109DC28D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90" y="5446246"/>
            <a:ext cx="1595733" cy="4924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1B1028-97BE-E4DD-84D3-A49ABA0648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999" y="6270862"/>
            <a:ext cx="1407143" cy="6174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C6E34D5-260C-65A8-AADE-3D4B25026E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17" y="6129913"/>
            <a:ext cx="2006789" cy="89945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61420D5-89EA-96BD-0C4D-FA5DCF1740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8513" y="5438626"/>
            <a:ext cx="1700494" cy="5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07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circles and circles&#10;&#10;AI-generated content may be incorrect.">
            <a:extLst>
              <a:ext uri="{FF2B5EF4-FFF2-40B4-BE49-F238E27FC236}">
                <a16:creationId xmlns:a16="http://schemas.microsoft.com/office/drawing/2014/main" id="{0D06598E-200B-11C6-381D-B2037E566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14" y="1720645"/>
            <a:ext cx="3774972" cy="3774972"/>
          </a:xfrm>
          <a:prstGeom prst="roundRect">
            <a:avLst>
              <a:gd name="adj" fmla="val 5932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9833F-CEEE-F838-129A-C3C9EC792010}"/>
              </a:ext>
            </a:extLst>
          </p:cNvPr>
          <p:cNvSpPr txBox="1"/>
          <p:nvPr/>
        </p:nvSpPr>
        <p:spPr>
          <a:xfrm>
            <a:off x="3805084" y="5690109"/>
            <a:ext cx="49354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7CA66"/>
                </a:solidFill>
                <a:latin typeface="Lufga" panose="00000500000000000000" pitchFamily="50" charset="0"/>
              </a:rPr>
              <a:t>gaic.io/discord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F1B83D-B098-2BAF-BFEF-E9661EE6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Join the AI Conversation </a:t>
            </a:r>
            <a:br>
              <a:rPr lang="en-US" sz="3200" dirty="0"/>
            </a:br>
            <a:r>
              <a:rPr lang="en-US" sz="3200" dirty="0"/>
              <a:t>on Discord</a:t>
            </a:r>
          </a:p>
        </p:txBody>
      </p:sp>
    </p:spTree>
    <p:extLst>
      <p:ext uri="{BB962C8B-B14F-4D97-AF65-F5344CB8AC3E}">
        <p14:creationId xmlns:p14="http://schemas.microsoft.com/office/powerpoint/2010/main" val="142216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E729-B5B2-1DED-C80F-99DC1F91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2D99A-A0E8-18A4-76DD-77987F43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¿Que puede hacer Aspire por nosotros?</a:t>
            </a:r>
          </a:p>
          <a:p>
            <a:r>
              <a:rPr lang="en-GB" dirty="0"/>
              <a:t>Plantillas , components y servicios integrados</a:t>
            </a:r>
          </a:p>
          <a:p>
            <a:r>
              <a:rPr lang="en-GB" dirty="0"/>
              <a:t>La IA ¿La pieza más importante?</a:t>
            </a:r>
          </a:p>
          <a:p>
            <a:r>
              <a:rPr lang="en-GB" dirty="0"/>
              <a:t>Fuentes de conocimiento ¿Ilimitadas? (Scraping)</a:t>
            </a:r>
          </a:p>
          <a:p>
            <a:r>
              <a:rPr lang="en-GB" dirty="0"/>
              <a:t>Novedades (Azure functions Preview)</a:t>
            </a:r>
          </a:p>
          <a:p>
            <a:r>
              <a:rPr lang="en-GB" dirty="0"/>
              <a:t>RoadMap 2026</a:t>
            </a:r>
          </a:p>
          <a:p>
            <a:r>
              <a:rPr lang="en-GB" dirty="0"/>
              <a:t>Mejor con Visual Studio 2026 &amp; NET 10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53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9AC29E7E-CA75-B71A-B4FE-EC6FF17E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022" y="3335345"/>
            <a:ext cx="3880926" cy="3092349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A37BE68-334F-9669-3885-363A1CF4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25" y="1489062"/>
            <a:ext cx="7640116" cy="28578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F4334BB-95A9-71E0-DC46-0B662A866EB8}"/>
              </a:ext>
            </a:extLst>
          </p:cNvPr>
          <p:cNvSpPr txBox="1">
            <a:spLocks/>
          </p:cNvSpPr>
          <p:nvPr/>
        </p:nvSpPr>
        <p:spPr>
          <a:xfrm>
            <a:off x="349623" y="76093"/>
            <a:ext cx="818759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7CA66"/>
                </a:solidFill>
                <a:latin typeface="Lufga" panose="00000500000000000000" pitchFamily="50" charset="0"/>
                <a:ea typeface="+mj-ea"/>
                <a:cs typeface="+mj-cs"/>
              </a:defRPr>
            </a:lvl1pPr>
          </a:lstStyle>
          <a:p>
            <a:pPr algn="r"/>
            <a:r>
              <a:rPr lang="en-GB" dirty="0"/>
              <a:t>¿Que puede hacer Aspire </a:t>
            </a:r>
          </a:p>
          <a:p>
            <a:pPr algn="r"/>
            <a:r>
              <a:rPr lang="en-GB" dirty="0"/>
              <a:t>por nosotros?</a:t>
            </a:r>
          </a:p>
        </p:txBody>
      </p:sp>
    </p:spTree>
    <p:extLst>
      <p:ext uri="{BB962C8B-B14F-4D97-AF65-F5344CB8AC3E}">
        <p14:creationId xmlns:p14="http://schemas.microsoft.com/office/powerpoint/2010/main" val="188786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40E62-729E-8779-33F6-66A2903C7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15B27E-76F6-9AA3-49AB-48A1A13E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3" y="-347943"/>
            <a:ext cx="4952627" cy="1511114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Integraciones</a:t>
            </a:r>
          </a:p>
        </p:txBody>
      </p:sp>
      <p:pic>
        <p:nvPicPr>
          <p:cNvPr id="8" name="Imagen 7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7B8E8E7-7281-8CD1-D31E-37D5F513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36" y="1163171"/>
            <a:ext cx="1004075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7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EE031-2171-53BA-137C-D63BB0371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0B604E-CE43-B068-3AF6-36A8C101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3" y="-347943"/>
            <a:ext cx="7124327" cy="1511114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Integración .NET 10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7F6EC39-F7A8-D805-80DB-1E1CDEA04DCB}"/>
              </a:ext>
            </a:extLst>
          </p:cNvPr>
          <p:cNvSpPr txBox="1">
            <a:spLocks/>
          </p:cNvSpPr>
          <p:nvPr/>
        </p:nvSpPr>
        <p:spPr>
          <a:xfrm>
            <a:off x="643711" y="2842934"/>
            <a:ext cx="4952627" cy="1511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7CA66"/>
                </a:solidFill>
                <a:latin typeface="Lufga" panose="00000500000000000000" pitchFamily="50" charset="0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8" name="Imagen 7" descr="Interfaz de usuario gráfica, Aplicación, Teams&#10;&#10;El contenido generado por IA puede ser incorrecto.">
            <a:extLst>
              <a:ext uri="{FF2B5EF4-FFF2-40B4-BE49-F238E27FC236}">
                <a16:creationId xmlns:a16="http://schemas.microsoft.com/office/drawing/2014/main" id="{499A1073-E38D-6347-5AE4-8F62E46C2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8" y="1337562"/>
            <a:ext cx="6799465" cy="3731979"/>
          </a:xfrm>
          <a:prstGeom prst="rect">
            <a:avLst/>
          </a:prstGeom>
        </p:spPr>
      </p:pic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4770B8E3-6B7A-AE19-8F53-595ED477D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40" y="3529855"/>
            <a:ext cx="6254060" cy="32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8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3AC25-8647-A5DC-9A7B-8123B478D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trón de fondo&#10;&#10;El contenido generado por IA puede ser incorrecto.">
            <a:extLst>
              <a:ext uri="{FF2B5EF4-FFF2-40B4-BE49-F238E27FC236}">
                <a16:creationId xmlns:a16="http://schemas.microsoft.com/office/drawing/2014/main" id="{B85155ED-3D85-38F8-05D4-2713CCFA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95" y="1116106"/>
            <a:ext cx="11396009" cy="5429786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9CD49D-291C-7DCB-8C82-2A4FFC66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73" y="-347943"/>
            <a:ext cx="8448862" cy="1511114"/>
          </a:xfrm>
        </p:spPr>
        <p:txBody>
          <a:bodyPr>
            <a:normAutofit/>
          </a:bodyPr>
          <a:lstStyle/>
          <a:p>
            <a:r>
              <a:rPr lang="en-US" dirty="0"/>
              <a:t>Novedades: Aspire 13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190FD7C-9C05-91B0-8B9B-FB52973D0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783" y="1750360"/>
            <a:ext cx="1033181" cy="1033181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713A30B6-A06D-2109-42E6-D9DD25770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41" y="1750360"/>
            <a:ext cx="956234" cy="98611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A0B0B6D-03CA-3E89-50A3-B3F27CC13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1741" y="1750359"/>
            <a:ext cx="986117" cy="986117"/>
          </a:xfrm>
          <a:prstGeom prst="rect">
            <a:avLst/>
          </a:prstGeom>
        </p:spPr>
      </p:pic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1CA91CF6-F853-88B1-AAEB-AED2825FC4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12" y="1632135"/>
            <a:ext cx="1222563" cy="122256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96BCB60-C106-07A3-B4CB-96E3E888CA9A}"/>
              </a:ext>
            </a:extLst>
          </p:cNvPr>
          <p:cNvSpPr txBox="1">
            <a:spLocks/>
          </p:cNvSpPr>
          <p:nvPr/>
        </p:nvSpPr>
        <p:spPr>
          <a:xfrm>
            <a:off x="643711" y="2842934"/>
            <a:ext cx="4952627" cy="1511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7CA66"/>
                </a:solidFill>
                <a:latin typeface="Lufga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Re-branding</a:t>
            </a:r>
          </a:p>
        </p:txBody>
      </p:sp>
      <p:pic>
        <p:nvPicPr>
          <p:cNvPr id="6" name="Imagen 5" descr="Forma&#10;&#10;El contenido generado por IA puede ser incorrecto.">
            <a:extLst>
              <a:ext uri="{FF2B5EF4-FFF2-40B4-BE49-F238E27FC236}">
                <a16:creationId xmlns:a16="http://schemas.microsoft.com/office/drawing/2014/main" id="{E106A58F-817B-85BA-B5FB-0F26F6DABF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60" y="4344707"/>
            <a:ext cx="5774631" cy="1762315"/>
          </a:xfrm>
          <a:prstGeom prst="rect">
            <a:avLst/>
          </a:prstGeom>
        </p:spPr>
      </p:pic>
      <p:pic>
        <p:nvPicPr>
          <p:cNvPr id="17" name="Imagen 16" descr="Forma&#10;&#10;El contenido generado por IA puede ser incorrecto.">
            <a:extLst>
              <a:ext uri="{FF2B5EF4-FFF2-40B4-BE49-F238E27FC236}">
                <a16:creationId xmlns:a16="http://schemas.microsoft.com/office/drawing/2014/main" id="{8F5EB53D-C26A-255F-2CC8-74436BD09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8" y="4280320"/>
            <a:ext cx="1478112" cy="1900430"/>
          </a:xfrm>
          <a:prstGeom prst="rect">
            <a:avLst/>
          </a:prstGeom>
        </p:spPr>
      </p:pic>
      <p:pic>
        <p:nvPicPr>
          <p:cNvPr id="19" name="Imagen 18" descr="Icono&#10;&#10;El contenido generado por IA puede ser incorrecto.">
            <a:extLst>
              <a:ext uri="{FF2B5EF4-FFF2-40B4-BE49-F238E27FC236}">
                <a16:creationId xmlns:a16="http://schemas.microsoft.com/office/drawing/2014/main" id="{FB24D90B-B2FC-075E-4C80-B6E4AF0F10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73" y="1973982"/>
            <a:ext cx="3440699" cy="3440699"/>
          </a:xfrm>
          <a:prstGeom prst="rect">
            <a:avLst/>
          </a:prstGeom>
        </p:spPr>
      </p:pic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A2960676-BA1E-BA96-6032-8D993DAD33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6876" y="1329974"/>
            <a:ext cx="1733834" cy="18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2F19F86BF2484E9A3708F5F57D5296" ma:contentTypeVersion="11" ma:contentTypeDescription="Een nieuw document maken." ma:contentTypeScope="" ma:versionID="fb8857062fb25c16086471511bdaffe7">
  <xsd:schema xmlns:xsd="http://www.w3.org/2001/XMLSchema" xmlns:xs="http://www.w3.org/2001/XMLSchema" xmlns:p="http://schemas.microsoft.com/office/2006/metadata/properties" xmlns:ns3="b8df2ea9-3bda-4d08-aeb7-dd7d258d2e46" targetNamespace="http://schemas.microsoft.com/office/2006/metadata/properties" ma:root="true" ma:fieldsID="3b808b6b326e79d8ddbb9dd4e3003da0" ns3:_="">
    <xsd:import namespace="b8df2ea9-3bda-4d08-aeb7-dd7d258d2e4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f2ea9-3bda-4d08-aeb7-dd7d258d2e4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df2ea9-3bda-4d08-aeb7-dd7d258d2e46" xsi:nil="true"/>
  </documentManagement>
</p:properties>
</file>

<file path=customXml/itemProps1.xml><?xml version="1.0" encoding="utf-8"?>
<ds:datastoreItem xmlns:ds="http://schemas.openxmlformats.org/officeDocument/2006/customXml" ds:itemID="{A6919305-6CEE-404D-A79A-2756D56303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df2ea9-3bda-4d08-aeb7-dd7d258d2e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66A811-0E9C-4D5C-AB8F-5DC215D8F6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F6091E-1E8B-4BD4-AA90-75221ED3D456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b8df2ea9-3bda-4d08-aeb7-dd7d258d2e46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1789</TotalTime>
  <Words>243</Words>
  <Application>Microsoft Office PowerPoint</Application>
  <PresentationFormat>Panorámica</PresentationFormat>
  <Paragraphs>56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Lufga</vt:lpstr>
      <vt:lpstr>Aptos</vt:lpstr>
      <vt:lpstr>Office Theme</vt:lpstr>
      <vt:lpstr>Presentación de PowerPoint</vt:lpstr>
      <vt:lpstr>Presentación de PowerPoint</vt:lpstr>
      <vt:lpstr>Presentación de PowerPoint</vt:lpstr>
      <vt:lpstr>Join the AI Conversation  on Discord</vt:lpstr>
      <vt:lpstr>Agenda</vt:lpstr>
      <vt:lpstr>Presentación de PowerPoint</vt:lpstr>
      <vt:lpstr>Integraciones</vt:lpstr>
      <vt:lpstr>Integración .NET 10</vt:lpstr>
      <vt:lpstr>Novedades: Aspire 13</vt:lpstr>
      <vt:lpstr>Novedades: Aspire 13</vt:lpstr>
      <vt:lpstr>Novedades: Aspire 13.1</vt:lpstr>
      <vt:lpstr>Novedades: Aspire 13.1</vt:lpstr>
      <vt:lpstr>      en .NET 10</vt:lpstr>
      <vt:lpstr>LA IA, ¿la pieza más importante?</vt:lpstr>
      <vt:lpstr>Fuentes de conocimiento  ¿Ilimitadas?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Stephen Simon</dc:creator>
  <cp:lastModifiedBy>Jorge Fernández</cp:lastModifiedBy>
  <cp:revision>27</cp:revision>
  <dcterms:created xsi:type="dcterms:W3CDTF">2026-01-15T14:46:51Z</dcterms:created>
  <dcterms:modified xsi:type="dcterms:W3CDTF">2026-02-26T15:36:13Z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0x0101005A2F19F86BF2484E9A3708F5F57D5296</vt:lpwstr>
  </property>
</Properties>
</file>